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7" r:id="rId5"/>
    <p:sldId id="259" r:id="rId6"/>
    <p:sldId id="273" r:id="rId7"/>
    <p:sldId id="274" r:id="rId8"/>
    <p:sldId id="275" r:id="rId9"/>
    <p:sldId id="268" r:id="rId10"/>
    <p:sldId id="267" r:id="rId11"/>
    <p:sldId id="276" r:id="rId12"/>
    <p:sldId id="261" r:id="rId13"/>
    <p:sldId id="260" r:id="rId14"/>
    <p:sldId id="272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5" autoAdjust="0"/>
    <p:restoredTop sz="94660"/>
  </p:normalViewPr>
  <p:slideViewPr>
    <p:cSldViewPr snapToGrid="0">
      <p:cViewPr varScale="1">
        <p:scale>
          <a:sx n="72" d="100"/>
          <a:sy n="72" d="100"/>
        </p:scale>
        <p:origin x="5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0A72D51-A999-4578-B0F0-B7260FC9A6A1}" type="datetimeFigureOut">
              <a:rPr lang="nl-NL" smtClean="0"/>
              <a:t>29-5-2020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C2316-09AC-43EA-88BD-830FEAA630DA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1575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72D51-A999-4578-B0F0-B7260FC9A6A1}" type="datetimeFigureOut">
              <a:rPr lang="nl-NL" smtClean="0"/>
              <a:t>29-5-2020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C2316-09AC-43EA-88BD-830FEAA630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8921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72D51-A999-4578-B0F0-B7260FC9A6A1}" type="datetimeFigureOut">
              <a:rPr lang="nl-NL" smtClean="0"/>
              <a:t>29-5-2020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C2316-09AC-43EA-88BD-830FEAA630DA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2392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72D51-A999-4578-B0F0-B7260FC9A6A1}" type="datetimeFigureOut">
              <a:rPr lang="nl-NL" smtClean="0"/>
              <a:t>29-5-2020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C2316-09AC-43EA-88BD-830FEAA630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2516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72D51-A999-4578-B0F0-B7260FC9A6A1}" type="datetimeFigureOut">
              <a:rPr lang="nl-NL" smtClean="0"/>
              <a:t>29-5-2020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C2316-09AC-43EA-88BD-830FEAA630DA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1227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72D51-A999-4578-B0F0-B7260FC9A6A1}" type="datetimeFigureOut">
              <a:rPr lang="nl-NL" smtClean="0"/>
              <a:t>29-5-2020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C2316-09AC-43EA-88BD-830FEAA630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9209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72D51-A999-4578-B0F0-B7260FC9A6A1}" type="datetimeFigureOut">
              <a:rPr lang="nl-NL" smtClean="0"/>
              <a:t>29-5-2020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C2316-09AC-43EA-88BD-830FEAA630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6738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72D51-A999-4578-B0F0-B7260FC9A6A1}" type="datetimeFigureOut">
              <a:rPr lang="nl-NL" smtClean="0"/>
              <a:t>29-5-2020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C2316-09AC-43EA-88BD-830FEAA630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0177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72D51-A999-4578-B0F0-B7260FC9A6A1}" type="datetimeFigureOut">
              <a:rPr lang="nl-NL" smtClean="0"/>
              <a:t>29-5-2020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C2316-09AC-43EA-88BD-830FEAA630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9590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72D51-A999-4578-B0F0-B7260FC9A6A1}" type="datetimeFigureOut">
              <a:rPr lang="nl-NL" smtClean="0"/>
              <a:t>29-5-2020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C2316-09AC-43EA-88BD-830FEAA630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880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72D51-A999-4578-B0F0-B7260FC9A6A1}" type="datetimeFigureOut">
              <a:rPr lang="nl-NL" smtClean="0"/>
              <a:t>29-5-2020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C2316-09AC-43EA-88BD-830FEAA630DA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5189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0A72D51-A999-4578-B0F0-B7260FC9A6A1}" type="datetimeFigureOut">
              <a:rPr lang="nl-NL" smtClean="0"/>
              <a:t>29-5-2020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CEC2316-09AC-43EA-88BD-830FEAA630DA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4589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AA826D-6F34-4744-9721-24865FDA1E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Extra uitleg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FF6B7D0-6E28-4A3C-A67B-86D2506565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70602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124BF5-9377-4A5C-9B2F-1C1995CBB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nl-NL" sz="2200" dirty="0">
                <a:latin typeface="Century Gothic" panose="020B0502020202020204" pitchFamily="34" charset="0"/>
              </a:rPr>
              <a:t>&gt;&gt;Het product van iets en 0 is altijd 0</a:t>
            </a:r>
            <a:br>
              <a:rPr lang="nl-NL" sz="2200" dirty="0">
                <a:latin typeface="Century Gothic" panose="020B0502020202020204" pitchFamily="34" charset="0"/>
              </a:rPr>
            </a:br>
            <a:r>
              <a:rPr lang="nl-NL" sz="2200" dirty="0">
                <a:latin typeface="Century Gothic" panose="020B0502020202020204" pitchFamily="34" charset="0"/>
              </a:rPr>
              <a:t>	</a:t>
            </a:r>
            <a:r>
              <a:rPr lang="nl-NL" sz="2200" u="sng" dirty="0">
                <a:latin typeface="Century Gothic" panose="020B0502020202020204" pitchFamily="34" charset="0"/>
              </a:rPr>
              <a:t>&gt;&gt; Als de uitkomst 0 is, moet 1 van de factoren 0 zijn</a:t>
            </a:r>
            <a:br>
              <a:rPr lang="nl-NL" sz="5400" u="sng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52A3478-F2A7-4594-A882-51E62FC5FC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2659976" cy="4023360"/>
          </a:xfrm>
        </p:spPr>
        <p:txBody>
          <a:bodyPr/>
          <a:lstStyle/>
          <a:p>
            <a:r>
              <a:rPr lang="nl-NL" dirty="0"/>
              <a:t>4x + 12 = 0</a:t>
            </a:r>
          </a:p>
          <a:p>
            <a:r>
              <a:rPr lang="nl-NL" dirty="0"/>
              <a:t>   -12          -12</a:t>
            </a:r>
          </a:p>
          <a:p>
            <a:r>
              <a:rPr lang="nl-NL" dirty="0"/>
              <a:t>4x          = -12</a:t>
            </a:r>
          </a:p>
          <a:p>
            <a:r>
              <a:rPr lang="nl-NL" dirty="0"/>
              <a:t>:4	         :4</a:t>
            </a:r>
          </a:p>
          <a:p>
            <a:r>
              <a:rPr lang="nl-NL" dirty="0"/>
              <a:t>X	   = -3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4DCED03C-D4AB-419B-833E-C8E6AAF26032}"/>
              </a:ext>
            </a:extLst>
          </p:cNvPr>
          <p:cNvSpPr txBox="1"/>
          <p:nvPr/>
        </p:nvSpPr>
        <p:spPr>
          <a:xfrm>
            <a:off x="4130967" y="1755913"/>
            <a:ext cx="7036904" cy="507831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/>
              <a:t>1. </a:t>
            </a:r>
          </a:p>
          <a:p>
            <a:r>
              <a:rPr lang="nl-NL" dirty="0"/>
              <a:t>4x (x +12) = 0</a:t>
            </a:r>
          </a:p>
          <a:p>
            <a:r>
              <a:rPr lang="nl-NL" dirty="0"/>
              <a:t>Factoren = Getallen en/of letters die worden vermenigvuldigt met een andere factor</a:t>
            </a:r>
          </a:p>
          <a:p>
            <a:r>
              <a:rPr lang="nl-NL" dirty="0"/>
              <a:t>X + 12		&amp;  4x</a:t>
            </a:r>
          </a:p>
          <a:p>
            <a:r>
              <a:rPr lang="nl-NL" dirty="0"/>
              <a:t>X + 12 = 0	v     4X = 0</a:t>
            </a:r>
          </a:p>
          <a:p>
            <a:r>
              <a:rPr lang="nl-NL" dirty="0"/>
              <a:t>x = -12		v	X = 0</a:t>
            </a:r>
          </a:p>
          <a:p>
            <a:endParaRPr lang="nl-NL" dirty="0"/>
          </a:p>
          <a:p>
            <a:r>
              <a:rPr lang="nl-NL" dirty="0"/>
              <a:t>4 * -12 (-12 + 12)			4 * 0 (0 +12)</a:t>
            </a:r>
          </a:p>
          <a:p>
            <a:r>
              <a:rPr lang="nl-NL" dirty="0"/>
              <a:t>-48 * 0 = 0			v	0 * 12 = 0</a:t>
            </a:r>
          </a:p>
          <a:p>
            <a:endParaRPr lang="nl-NL" dirty="0"/>
          </a:p>
          <a:p>
            <a:r>
              <a:rPr lang="nl-NL" dirty="0"/>
              <a:t>2. </a:t>
            </a:r>
          </a:p>
          <a:p>
            <a:r>
              <a:rPr lang="nl-NL" dirty="0"/>
              <a:t>4x ( x – 5) = 0</a:t>
            </a:r>
          </a:p>
          <a:p>
            <a:r>
              <a:rPr lang="nl-NL" dirty="0"/>
              <a:t>4x = 0 	v 	x – 5 = 0</a:t>
            </a:r>
          </a:p>
          <a:p>
            <a:r>
              <a:rPr lang="nl-NL" dirty="0"/>
              <a:t>X = 0	v	x = 5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26335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0B0E2C-94CE-4864-8AC5-186882012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872523"/>
          </a:xfrm>
        </p:spPr>
        <p:txBody>
          <a:bodyPr/>
          <a:lstStyle/>
          <a:p>
            <a:r>
              <a:rPr lang="nl-NL" dirty="0"/>
              <a:t>Los de vergelijking op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EEBD77D-69F0-4454-9FD9-B6651D7BDD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7" y="1554720"/>
            <a:ext cx="9720073" cy="4965349"/>
          </a:xfrm>
        </p:spPr>
        <p:txBody>
          <a:bodyPr>
            <a:normAutofit/>
          </a:bodyPr>
          <a:lstStyle/>
          <a:p>
            <a:r>
              <a:rPr lang="nl-NL" dirty="0"/>
              <a:t>8a² - 14a = 0</a:t>
            </a:r>
          </a:p>
          <a:p>
            <a:r>
              <a:rPr lang="nl-NL" dirty="0"/>
              <a:t>8a² = 2 * 2 * 2 * a * a</a:t>
            </a:r>
          </a:p>
          <a:p>
            <a:r>
              <a:rPr lang="nl-NL" dirty="0"/>
              <a:t>-14a = 2 * 7 * -1 * a</a:t>
            </a:r>
          </a:p>
          <a:p>
            <a:r>
              <a:rPr lang="nl-NL" dirty="0"/>
              <a:t>GGD(8a²,-14a) = 2 * a = 2a</a:t>
            </a:r>
          </a:p>
          <a:p>
            <a:r>
              <a:rPr lang="nl-NL" dirty="0"/>
              <a:t>2a (4a – 7) = 0</a:t>
            </a:r>
          </a:p>
          <a:p>
            <a:r>
              <a:rPr lang="nl-NL" dirty="0"/>
              <a:t>2a = 0		v	4a – 7 = 0</a:t>
            </a:r>
          </a:p>
          <a:p>
            <a:r>
              <a:rPr lang="nl-NL" dirty="0"/>
              <a:t>A = 0		v	      +7     + 7</a:t>
            </a:r>
            <a:br>
              <a:rPr lang="nl-NL" dirty="0"/>
            </a:br>
            <a:r>
              <a:rPr lang="nl-NL" dirty="0"/>
              <a:t>			4a     = 7</a:t>
            </a:r>
          </a:p>
          <a:p>
            <a:pPr marL="0" indent="0">
              <a:buNone/>
            </a:pPr>
            <a:r>
              <a:rPr lang="nl-NL" dirty="0"/>
              <a:t>			a = 7/4 = 1,75</a:t>
            </a:r>
          </a:p>
          <a:p>
            <a:pPr marL="0" indent="0">
              <a:buNone/>
            </a:pPr>
            <a:r>
              <a:rPr lang="nl-NL" dirty="0"/>
              <a:t>a = 0  v a = 1,75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739A28B2-12E2-45A9-B0D1-AEB54CAF7BD3}"/>
              </a:ext>
            </a:extLst>
          </p:cNvPr>
          <p:cNvSpPr txBox="1"/>
          <p:nvPr/>
        </p:nvSpPr>
        <p:spPr>
          <a:xfrm>
            <a:off x="6440557" y="728870"/>
            <a:ext cx="54068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Stappenplan Oplossen vergelijking met product = 0</a:t>
            </a:r>
          </a:p>
          <a:p>
            <a:pPr marL="342900" indent="-342900">
              <a:buAutoNum type="arabicPeriod"/>
            </a:pPr>
            <a:r>
              <a:rPr lang="nl-NL" dirty="0"/>
              <a:t>Schrijf de 2 factoren op</a:t>
            </a:r>
          </a:p>
          <a:p>
            <a:pPr marL="342900" indent="-342900">
              <a:buAutoNum type="arabicPeriod"/>
            </a:pPr>
            <a:r>
              <a:rPr lang="nl-NL" dirty="0"/>
              <a:t>Stel de factoren gelijk aan 0</a:t>
            </a:r>
          </a:p>
          <a:p>
            <a:pPr marL="342900" indent="-342900">
              <a:buAutoNum type="arabicPeriod"/>
            </a:pPr>
            <a:r>
              <a:rPr lang="nl-NL" dirty="0"/>
              <a:t>Los de 2 vergelijkinkjes op (met de balansmethode)</a:t>
            </a:r>
          </a:p>
          <a:p>
            <a:pPr marL="342900" indent="-342900">
              <a:buAutoNum type="arabicPeriod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90964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CFE86F4-D1AE-4FF3-9FB3-DA331DA32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338470"/>
            <a:ext cx="9720073" cy="4970890"/>
          </a:xfrm>
        </p:spPr>
        <p:txBody>
          <a:bodyPr>
            <a:normAutofit lnSpcReduction="10000"/>
          </a:bodyPr>
          <a:lstStyle/>
          <a:p>
            <a:r>
              <a:rPr lang="nl-NL" u="sng" dirty="0"/>
              <a:t>Y = x² + x – 6</a:t>
            </a:r>
          </a:p>
          <a:p>
            <a:r>
              <a:rPr lang="nl-NL" dirty="0"/>
              <a:t>1. Som = 1</a:t>
            </a:r>
          </a:p>
          <a:p>
            <a:r>
              <a:rPr lang="nl-NL" dirty="0"/>
              <a:t>Product = -6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( x + ... )(x+…) =</a:t>
            </a:r>
          </a:p>
          <a:p>
            <a:r>
              <a:rPr lang="nl-NL" u="sng" dirty="0"/>
              <a:t>Y = (x + -2)(x + 3)</a:t>
            </a:r>
          </a:p>
          <a:p>
            <a:endParaRPr lang="nl-NL" dirty="0"/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04CBA109-3AF8-4DD2-B0A1-9B94A4E2D1C4}"/>
              </a:ext>
            </a:extLst>
          </p:cNvPr>
          <p:cNvSpPr txBox="1">
            <a:spLocks/>
          </p:cNvSpPr>
          <p:nvPr/>
        </p:nvSpPr>
        <p:spPr>
          <a:xfrm>
            <a:off x="6304243" y="289493"/>
            <a:ext cx="5664591" cy="3407862"/>
          </a:xfrm>
          <a:prstGeom prst="rect">
            <a:avLst/>
          </a:prstGeom>
          <a:ln w="28575">
            <a:solidFill>
              <a:schemeClr val="accent1"/>
            </a:solidFill>
            <a:prstDash val="sysDash"/>
          </a:ln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Garamond" pitchFamily="18" charset="0"/>
              <a:buNone/>
            </a:pPr>
            <a:r>
              <a:rPr lang="nl-NL" sz="1800" dirty="0"/>
              <a:t>Ontbinden van drietermen = product-som-methode</a:t>
            </a:r>
          </a:p>
          <a:p>
            <a:pPr marL="342900" indent="-342900">
              <a:buFont typeface="Garamond" pitchFamily="18" charset="0"/>
              <a:buAutoNum type="arabicPeriod"/>
            </a:pPr>
            <a:r>
              <a:rPr lang="nl-NL" sz="1800" dirty="0"/>
              <a:t>Welke term is de </a:t>
            </a:r>
            <a:r>
              <a:rPr lang="nl-NL" sz="1800" dirty="0">
                <a:solidFill>
                  <a:srgbClr val="FF0000"/>
                </a:solidFill>
              </a:rPr>
              <a:t>som</a:t>
            </a:r>
            <a:r>
              <a:rPr lang="nl-NL" sz="1800" dirty="0"/>
              <a:t> &amp; welke het </a:t>
            </a:r>
            <a:r>
              <a:rPr lang="nl-NL" sz="1800" dirty="0">
                <a:solidFill>
                  <a:srgbClr val="0070C0"/>
                </a:solidFill>
              </a:rPr>
              <a:t>product</a:t>
            </a:r>
            <a:r>
              <a:rPr lang="nl-NL" sz="1800" dirty="0"/>
              <a:t> ?</a:t>
            </a:r>
          </a:p>
          <a:p>
            <a:pPr marL="342900" indent="-342900">
              <a:buFont typeface="Garamond" pitchFamily="18" charset="0"/>
              <a:buAutoNum type="arabicPeriod"/>
            </a:pPr>
            <a:r>
              <a:rPr lang="nl-NL" sz="1800" dirty="0"/>
              <a:t>Maak een tabel met de mogelijkheden waarmee je het product krijgt</a:t>
            </a:r>
          </a:p>
          <a:p>
            <a:pPr marL="342900" indent="-342900">
              <a:buFont typeface="Garamond" pitchFamily="18" charset="0"/>
              <a:buAutoNum type="arabicPeriod"/>
            </a:pPr>
            <a:r>
              <a:rPr lang="nl-NL" sz="1800" dirty="0"/>
              <a:t>Kies de mogelijkheid waarbij de som van de getallen de gezochte som is</a:t>
            </a:r>
          </a:p>
          <a:p>
            <a:pPr marL="342900" indent="-342900">
              <a:buFont typeface="Garamond" pitchFamily="18" charset="0"/>
              <a:buAutoNum type="arabicPeriod"/>
            </a:pPr>
            <a:r>
              <a:rPr lang="nl-NL" sz="1800" dirty="0"/>
              <a:t>Schrijf je gekozen getallen tussen haakjes.</a:t>
            </a:r>
          </a:p>
          <a:p>
            <a:pPr marL="342900" indent="-342900">
              <a:buFont typeface="Garamond" pitchFamily="18" charset="0"/>
              <a:buAutoNum type="arabicPeriod"/>
            </a:pPr>
            <a:endParaRPr lang="nl-NL" sz="1800" dirty="0"/>
          </a:p>
        </p:txBody>
      </p:sp>
      <p:graphicFrame>
        <p:nvGraphicFramePr>
          <p:cNvPr id="5" name="Tabel 5">
            <a:extLst>
              <a:ext uri="{FF2B5EF4-FFF2-40B4-BE49-F238E27FC236}">
                <a16:creationId xmlns:a16="http://schemas.microsoft.com/office/drawing/2014/main" id="{F03EC8FD-58DC-46EF-80CA-EE9773BB2F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0109810"/>
              </p:ext>
            </p:extLst>
          </p:nvPr>
        </p:nvGraphicFramePr>
        <p:xfrm>
          <a:off x="1144105" y="3429000"/>
          <a:ext cx="4272243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24081">
                  <a:extLst>
                    <a:ext uri="{9D8B030D-6E8A-4147-A177-3AD203B41FA5}">
                      <a16:colId xmlns:a16="http://schemas.microsoft.com/office/drawing/2014/main" val="2787422836"/>
                    </a:ext>
                  </a:extLst>
                </a:gridCol>
                <a:gridCol w="1424081">
                  <a:extLst>
                    <a:ext uri="{9D8B030D-6E8A-4147-A177-3AD203B41FA5}">
                      <a16:colId xmlns:a16="http://schemas.microsoft.com/office/drawing/2014/main" val="3653857057"/>
                    </a:ext>
                  </a:extLst>
                </a:gridCol>
                <a:gridCol w="1424081">
                  <a:extLst>
                    <a:ext uri="{9D8B030D-6E8A-4147-A177-3AD203B41FA5}">
                      <a16:colId xmlns:a16="http://schemas.microsoft.com/office/drawing/2014/main" val="11254511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3677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-2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3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1640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7860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8536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99096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AEB63FC-2538-44E6-9799-02711C71F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1607" y="536712"/>
            <a:ext cx="9720073" cy="6321287"/>
          </a:xfrm>
        </p:spPr>
        <p:txBody>
          <a:bodyPr/>
          <a:lstStyle/>
          <a:p>
            <a:r>
              <a:rPr lang="nl-NL" dirty="0"/>
              <a:t>Dubbele haakjes maken</a:t>
            </a:r>
          </a:p>
          <a:p>
            <a:r>
              <a:rPr lang="nl-NL" u="sng" dirty="0"/>
              <a:t>Y = x² + 15x + 56</a:t>
            </a:r>
          </a:p>
          <a:p>
            <a:r>
              <a:rPr lang="nl-NL" dirty="0"/>
              <a:t>1. Som </a:t>
            </a:r>
            <a:r>
              <a:rPr lang="nl-NL" dirty="0">
                <a:solidFill>
                  <a:srgbClr val="FF0000"/>
                </a:solidFill>
              </a:rPr>
              <a:t>= 15</a:t>
            </a:r>
          </a:p>
          <a:p>
            <a:r>
              <a:rPr lang="nl-NL" dirty="0"/>
              <a:t>Product = </a:t>
            </a:r>
            <a:r>
              <a:rPr lang="nl-NL" dirty="0">
                <a:solidFill>
                  <a:srgbClr val="0070C0"/>
                </a:solidFill>
              </a:rPr>
              <a:t>56 </a:t>
            </a:r>
          </a:p>
          <a:p>
            <a:r>
              <a:rPr lang="nl-NL" dirty="0"/>
              <a:t>2. 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(x + …)(x + …)</a:t>
            </a:r>
          </a:p>
          <a:p>
            <a:r>
              <a:rPr lang="nl-NL" u="sng" dirty="0"/>
              <a:t>Y = (x + 8) (x + 7)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B08ECCCA-68B7-4B8E-A6D2-67138A975095}"/>
              </a:ext>
            </a:extLst>
          </p:cNvPr>
          <p:cNvSpPr txBox="1">
            <a:spLocks/>
          </p:cNvSpPr>
          <p:nvPr/>
        </p:nvSpPr>
        <p:spPr>
          <a:xfrm>
            <a:off x="6304243" y="289493"/>
            <a:ext cx="5664591" cy="3407862"/>
          </a:xfrm>
          <a:prstGeom prst="rect">
            <a:avLst/>
          </a:prstGeom>
          <a:ln w="28575">
            <a:solidFill>
              <a:schemeClr val="accent1"/>
            </a:solidFill>
            <a:prstDash val="sysDash"/>
          </a:ln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Garamond" pitchFamily="18" charset="0"/>
              <a:buNone/>
            </a:pPr>
            <a:r>
              <a:rPr lang="nl-NL" sz="1800" dirty="0"/>
              <a:t>Ontbinden van drietermen = product-som-methode</a:t>
            </a:r>
          </a:p>
          <a:p>
            <a:pPr marL="342900" indent="-342900">
              <a:buFont typeface="Garamond" pitchFamily="18" charset="0"/>
              <a:buAutoNum type="arabicPeriod"/>
            </a:pPr>
            <a:r>
              <a:rPr lang="nl-NL" sz="1800" dirty="0"/>
              <a:t>Welke term is de </a:t>
            </a:r>
            <a:r>
              <a:rPr lang="nl-NL" sz="1800" dirty="0">
                <a:solidFill>
                  <a:srgbClr val="FF0000"/>
                </a:solidFill>
              </a:rPr>
              <a:t>som</a:t>
            </a:r>
            <a:r>
              <a:rPr lang="nl-NL" sz="1800" dirty="0"/>
              <a:t> &amp; welke het </a:t>
            </a:r>
            <a:r>
              <a:rPr lang="nl-NL" sz="1800" dirty="0">
                <a:solidFill>
                  <a:srgbClr val="0070C0"/>
                </a:solidFill>
              </a:rPr>
              <a:t>product</a:t>
            </a:r>
            <a:r>
              <a:rPr lang="nl-NL" sz="1800" dirty="0"/>
              <a:t> ?</a:t>
            </a:r>
          </a:p>
          <a:p>
            <a:pPr marL="342900" indent="-342900">
              <a:buFont typeface="Garamond" pitchFamily="18" charset="0"/>
              <a:buAutoNum type="arabicPeriod"/>
            </a:pPr>
            <a:r>
              <a:rPr lang="nl-NL" sz="1800" dirty="0"/>
              <a:t>Maak een tabel met de mogelijkheden waarmee je het product krijgt</a:t>
            </a:r>
          </a:p>
          <a:p>
            <a:pPr marL="342900" indent="-342900">
              <a:buFont typeface="Garamond" pitchFamily="18" charset="0"/>
              <a:buAutoNum type="arabicPeriod"/>
            </a:pPr>
            <a:r>
              <a:rPr lang="nl-NL" sz="1800" dirty="0"/>
              <a:t>Kies de mogelijkheid waarbij de som van de getallen de gezochte som is</a:t>
            </a:r>
          </a:p>
          <a:p>
            <a:pPr marL="342900" indent="-342900">
              <a:buFont typeface="Garamond" pitchFamily="18" charset="0"/>
              <a:buAutoNum type="arabicPeriod"/>
            </a:pPr>
            <a:r>
              <a:rPr lang="nl-NL" sz="1800" dirty="0"/>
              <a:t>Schrijf je gekozen getallen tussen haakjes.</a:t>
            </a:r>
          </a:p>
          <a:p>
            <a:pPr marL="342900" indent="-342900">
              <a:buFont typeface="Garamond" pitchFamily="18" charset="0"/>
              <a:buAutoNum type="arabicPeriod"/>
            </a:pPr>
            <a:endParaRPr lang="nl-NL" sz="1800" dirty="0"/>
          </a:p>
        </p:txBody>
      </p:sp>
      <p:graphicFrame>
        <p:nvGraphicFramePr>
          <p:cNvPr id="5" name="Tabel 5">
            <a:extLst>
              <a:ext uri="{FF2B5EF4-FFF2-40B4-BE49-F238E27FC236}">
                <a16:creationId xmlns:a16="http://schemas.microsoft.com/office/drawing/2014/main" id="{B2C23406-8AFB-46EB-8713-3C3278A857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512658"/>
              </p:ext>
            </p:extLst>
          </p:nvPr>
        </p:nvGraphicFramePr>
        <p:xfrm>
          <a:off x="1381937" y="2549054"/>
          <a:ext cx="4714063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96530">
                  <a:extLst>
                    <a:ext uri="{9D8B030D-6E8A-4147-A177-3AD203B41FA5}">
                      <a16:colId xmlns:a16="http://schemas.microsoft.com/office/drawing/2014/main" val="1390141398"/>
                    </a:ext>
                  </a:extLst>
                </a:gridCol>
                <a:gridCol w="1546179">
                  <a:extLst>
                    <a:ext uri="{9D8B030D-6E8A-4147-A177-3AD203B41FA5}">
                      <a16:colId xmlns:a16="http://schemas.microsoft.com/office/drawing/2014/main" val="2618814721"/>
                    </a:ext>
                  </a:extLst>
                </a:gridCol>
                <a:gridCol w="1571354">
                  <a:extLst>
                    <a:ext uri="{9D8B030D-6E8A-4147-A177-3AD203B41FA5}">
                      <a16:colId xmlns:a16="http://schemas.microsoft.com/office/drawing/2014/main" val="1655291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90273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-28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6839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2260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299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57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14727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-57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82890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>
                          <a:highlight>
                            <a:srgbClr val="00FF00"/>
                          </a:highlight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highlight>
                            <a:srgbClr val="00FF00"/>
                          </a:highlight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highlight>
                            <a:srgbClr val="00FF00"/>
                          </a:highlight>
                        </a:rPr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85988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-8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16287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77253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2BCAC1A-E570-498D-980D-DCEA23B31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463826"/>
            <a:ext cx="9720073" cy="5845534"/>
          </a:xfrm>
        </p:spPr>
        <p:txBody>
          <a:bodyPr>
            <a:normAutofit lnSpcReduction="10000"/>
          </a:bodyPr>
          <a:lstStyle/>
          <a:p>
            <a:r>
              <a:rPr lang="nl-NL" dirty="0"/>
              <a:t>Ontbind de volgende formule in factoren</a:t>
            </a:r>
          </a:p>
          <a:p>
            <a:r>
              <a:rPr lang="nl-NL" dirty="0"/>
              <a:t>Y = x² + x – 12</a:t>
            </a:r>
          </a:p>
          <a:p>
            <a:r>
              <a:rPr lang="nl-NL" dirty="0"/>
              <a:t>Som: 1		Product: -12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Y = (x – 3)(x + 4)</a:t>
            </a:r>
          </a:p>
          <a:p>
            <a:r>
              <a:rPr lang="nl-NL" dirty="0"/>
              <a:t>of</a:t>
            </a:r>
          </a:p>
          <a:p>
            <a:r>
              <a:rPr lang="nl-NL" dirty="0"/>
              <a:t>Y = (x+4)(x-3)</a:t>
            </a:r>
          </a:p>
          <a:p>
            <a:endParaRPr lang="nl-NL" dirty="0"/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46C2DFB8-97CC-4B52-9CF3-A8DCADE6E61A}"/>
              </a:ext>
            </a:extLst>
          </p:cNvPr>
          <p:cNvSpPr txBox="1">
            <a:spLocks/>
          </p:cNvSpPr>
          <p:nvPr/>
        </p:nvSpPr>
        <p:spPr>
          <a:xfrm>
            <a:off x="6304243" y="289493"/>
            <a:ext cx="5664591" cy="3407862"/>
          </a:xfrm>
          <a:prstGeom prst="rect">
            <a:avLst/>
          </a:prstGeom>
          <a:ln w="28575">
            <a:solidFill>
              <a:schemeClr val="accent1"/>
            </a:solidFill>
            <a:prstDash val="sysDash"/>
          </a:ln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Garamond" pitchFamily="18" charset="0"/>
              <a:buNone/>
            </a:pPr>
            <a:r>
              <a:rPr lang="nl-NL" sz="1800" dirty="0"/>
              <a:t>Ontbinden van drietermen = product-som-methode</a:t>
            </a:r>
          </a:p>
          <a:p>
            <a:pPr marL="342900" indent="-342900">
              <a:buFont typeface="Garamond" pitchFamily="18" charset="0"/>
              <a:buAutoNum type="arabicPeriod"/>
            </a:pPr>
            <a:r>
              <a:rPr lang="nl-NL" sz="1800" dirty="0"/>
              <a:t>Welke term is de </a:t>
            </a:r>
            <a:r>
              <a:rPr lang="nl-NL" sz="1800" dirty="0">
                <a:solidFill>
                  <a:srgbClr val="FF0000"/>
                </a:solidFill>
              </a:rPr>
              <a:t>som</a:t>
            </a:r>
            <a:r>
              <a:rPr lang="nl-NL" sz="1800" dirty="0"/>
              <a:t> &amp; welke het </a:t>
            </a:r>
            <a:r>
              <a:rPr lang="nl-NL" sz="1800" dirty="0">
                <a:solidFill>
                  <a:srgbClr val="0070C0"/>
                </a:solidFill>
              </a:rPr>
              <a:t>product</a:t>
            </a:r>
            <a:r>
              <a:rPr lang="nl-NL" sz="1800" dirty="0"/>
              <a:t> ?</a:t>
            </a:r>
          </a:p>
          <a:p>
            <a:pPr marL="342900" indent="-342900">
              <a:buFont typeface="Garamond" pitchFamily="18" charset="0"/>
              <a:buAutoNum type="arabicPeriod"/>
            </a:pPr>
            <a:r>
              <a:rPr lang="nl-NL" sz="1800" dirty="0"/>
              <a:t>Maak een tabel met de mogelijkheden waarmee je het product krijgt</a:t>
            </a:r>
          </a:p>
          <a:p>
            <a:pPr marL="342900" indent="-342900">
              <a:buFont typeface="Garamond" pitchFamily="18" charset="0"/>
              <a:buAutoNum type="arabicPeriod"/>
            </a:pPr>
            <a:r>
              <a:rPr lang="nl-NL" sz="1800" dirty="0"/>
              <a:t>Kies de mogelijkheid waarbij de som van de getallen de gezochte som is</a:t>
            </a:r>
          </a:p>
          <a:p>
            <a:pPr marL="342900" indent="-342900">
              <a:buFont typeface="Garamond" pitchFamily="18" charset="0"/>
              <a:buAutoNum type="arabicPeriod"/>
            </a:pPr>
            <a:r>
              <a:rPr lang="nl-NL" sz="1800" dirty="0"/>
              <a:t>Schrijf je gekozen getallen tussen haakjes.</a:t>
            </a:r>
          </a:p>
          <a:p>
            <a:pPr marL="342900" indent="-342900">
              <a:buFont typeface="Garamond" pitchFamily="18" charset="0"/>
              <a:buAutoNum type="arabicPeriod"/>
            </a:pPr>
            <a:endParaRPr lang="nl-NL" sz="1800" dirty="0"/>
          </a:p>
        </p:txBody>
      </p:sp>
      <p:graphicFrame>
        <p:nvGraphicFramePr>
          <p:cNvPr id="5" name="Tabel 5">
            <a:extLst>
              <a:ext uri="{FF2B5EF4-FFF2-40B4-BE49-F238E27FC236}">
                <a16:creationId xmlns:a16="http://schemas.microsoft.com/office/drawing/2014/main" id="{C99CBDDA-DA59-477E-9261-94401156E9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0619781"/>
              </p:ext>
            </p:extLst>
          </p:nvPr>
        </p:nvGraphicFramePr>
        <p:xfrm>
          <a:off x="1004946" y="1993424"/>
          <a:ext cx="4879218" cy="2590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6406">
                  <a:extLst>
                    <a:ext uri="{9D8B030D-6E8A-4147-A177-3AD203B41FA5}">
                      <a16:colId xmlns:a16="http://schemas.microsoft.com/office/drawing/2014/main" val="3904256960"/>
                    </a:ext>
                  </a:extLst>
                </a:gridCol>
                <a:gridCol w="1626406">
                  <a:extLst>
                    <a:ext uri="{9D8B030D-6E8A-4147-A177-3AD203B41FA5}">
                      <a16:colId xmlns:a16="http://schemas.microsoft.com/office/drawing/2014/main" val="1850176047"/>
                    </a:ext>
                  </a:extLst>
                </a:gridCol>
                <a:gridCol w="1626406">
                  <a:extLst>
                    <a:ext uri="{9D8B030D-6E8A-4147-A177-3AD203B41FA5}">
                      <a16:colId xmlns:a16="http://schemas.microsoft.com/office/drawing/2014/main" val="1292830428"/>
                    </a:ext>
                  </a:extLst>
                </a:gridCol>
              </a:tblGrid>
              <a:tr h="331524">
                <a:tc gridSpan="2">
                  <a:txBody>
                    <a:bodyPr/>
                    <a:lstStyle/>
                    <a:p>
                      <a:pPr algn="ctr"/>
                      <a:r>
                        <a:rPr lang="nl-NL" dirty="0"/>
                        <a:t>Product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Som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3587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6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-2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4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0323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-6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2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-4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9676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4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-3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525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-4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3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-1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8016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-12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-11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02879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-1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12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11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6008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27772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2BCAC1A-E570-498D-980D-DCEA23B31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463826"/>
            <a:ext cx="9720073" cy="5845534"/>
          </a:xfrm>
        </p:spPr>
        <p:txBody>
          <a:bodyPr>
            <a:normAutofit/>
          </a:bodyPr>
          <a:lstStyle/>
          <a:p>
            <a:r>
              <a:rPr lang="nl-NL" dirty="0"/>
              <a:t>Ontbind de volgende formule in factoren</a:t>
            </a:r>
          </a:p>
          <a:p>
            <a:r>
              <a:rPr lang="nl-NL" u="sng" dirty="0"/>
              <a:t>Y = x² + 7x - 8</a:t>
            </a:r>
          </a:p>
          <a:p>
            <a:r>
              <a:rPr lang="nl-NL" dirty="0"/>
              <a:t>1. </a:t>
            </a:r>
          </a:p>
          <a:p>
            <a:r>
              <a:rPr lang="nl-NL" dirty="0"/>
              <a:t>Som = 7  &amp; Product = -8</a:t>
            </a:r>
          </a:p>
          <a:p>
            <a:r>
              <a:rPr lang="nl-NL" dirty="0"/>
              <a:t>2.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u="sng" dirty="0"/>
              <a:t>4. y = (x – 1)(x + 8)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46C2DFB8-97CC-4B52-9CF3-A8DCADE6E61A}"/>
              </a:ext>
            </a:extLst>
          </p:cNvPr>
          <p:cNvSpPr txBox="1">
            <a:spLocks/>
          </p:cNvSpPr>
          <p:nvPr/>
        </p:nvSpPr>
        <p:spPr>
          <a:xfrm>
            <a:off x="6304243" y="289493"/>
            <a:ext cx="5664591" cy="3407862"/>
          </a:xfrm>
          <a:prstGeom prst="rect">
            <a:avLst/>
          </a:prstGeom>
          <a:ln w="28575">
            <a:solidFill>
              <a:schemeClr val="accent1"/>
            </a:solidFill>
            <a:prstDash val="sysDash"/>
          </a:ln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Garamond" pitchFamily="18" charset="0"/>
              <a:buNone/>
            </a:pPr>
            <a:r>
              <a:rPr lang="nl-NL" sz="1800" dirty="0"/>
              <a:t>Ontbinden van drietermen = product-som-methode</a:t>
            </a:r>
          </a:p>
          <a:p>
            <a:pPr marL="342900" indent="-342900">
              <a:buFont typeface="Garamond" pitchFamily="18" charset="0"/>
              <a:buAutoNum type="arabicPeriod"/>
            </a:pPr>
            <a:r>
              <a:rPr lang="nl-NL" sz="1800" dirty="0"/>
              <a:t>Welke term is de </a:t>
            </a:r>
            <a:r>
              <a:rPr lang="nl-NL" sz="1800" dirty="0">
                <a:solidFill>
                  <a:srgbClr val="FF0000"/>
                </a:solidFill>
              </a:rPr>
              <a:t>som</a:t>
            </a:r>
            <a:r>
              <a:rPr lang="nl-NL" sz="1800" dirty="0"/>
              <a:t> &amp; welke het </a:t>
            </a:r>
            <a:r>
              <a:rPr lang="nl-NL" sz="1800" dirty="0">
                <a:solidFill>
                  <a:srgbClr val="0070C0"/>
                </a:solidFill>
              </a:rPr>
              <a:t>product</a:t>
            </a:r>
            <a:r>
              <a:rPr lang="nl-NL" sz="1800" dirty="0"/>
              <a:t> ?</a:t>
            </a:r>
          </a:p>
          <a:p>
            <a:pPr marL="342900" indent="-342900">
              <a:buFont typeface="Garamond" pitchFamily="18" charset="0"/>
              <a:buAutoNum type="arabicPeriod"/>
            </a:pPr>
            <a:r>
              <a:rPr lang="nl-NL" sz="1800" dirty="0"/>
              <a:t>Maak een tabel met de mogelijkheden waarmee je het product krijgt</a:t>
            </a:r>
          </a:p>
          <a:p>
            <a:pPr marL="342900" indent="-342900">
              <a:buFont typeface="Garamond" pitchFamily="18" charset="0"/>
              <a:buAutoNum type="arabicPeriod"/>
            </a:pPr>
            <a:r>
              <a:rPr lang="nl-NL" sz="1800" dirty="0"/>
              <a:t>Kies de mogelijkheid waarbij de som van de getallen de gezochte som is</a:t>
            </a:r>
          </a:p>
          <a:p>
            <a:pPr marL="342900" indent="-342900">
              <a:buFont typeface="Garamond" pitchFamily="18" charset="0"/>
              <a:buAutoNum type="arabicPeriod"/>
            </a:pPr>
            <a:r>
              <a:rPr lang="nl-NL" sz="1800" dirty="0"/>
              <a:t>Schrijf je gekozen getallen tussen haakjes.</a:t>
            </a:r>
          </a:p>
          <a:p>
            <a:pPr marL="342900" indent="-342900">
              <a:buFont typeface="Garamond" pitchFamily="18" charset="0"/>
              <a:buAutoNum type="arabicPeriod"/>
            </a:pPr>
            <a:endParaRPr lang="nl-NL" sz="1800" dirty="0"/>
          </a:p>
        </p:txBody>
      </p:sp>
      <p:graphicFrame>
        <p:nvGraphicFramePr>
          <p:cNvPr id="5" name="Tabel 5">
            <a:extLst>
              <a:ext uri="{FF2B5EF4-FFF2-40B4-BE49-F238E27FC236}">
                <a16:creationId xmlns:a16="http://schemas.microsoft.com/office/drawing/2014/main" id="{C99CBDDA-DA59-477E-9261-94401156E9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18392"/>
              </p:ext>
            </p:extLst>
          </p:nvPr>
        </p:nvGraphicFramePr>
        <p:xfrm>
          <a:off x="1008539" y="2955675"/>
          <a:ext cx="4879218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6406">
                  <a:extLst>
                    <a:ext uri="{9D8B030D-6E8A-4147-A177-3AD203B41FA5}">
                      <a16:colId xmlns:a16="http://schemas.microsoft.com/office/drawing/2014/main" val="3904256960"/>
                    </a:ext>
                  </a:extLst>
                </a:gridCol>
                <a:gridCol w="1626406">
                  <a:extLst>
                    <a:ext uri="{9D8B030D-6E8A-4147-A177-3AD203B41FA5}">
                      <a16:colId xmlns:a16="http://schemas.microsoft.com/office/drawing/2014/main" val="1850176047"/>
                    </a:ext>
                  </a:extLst>
                </a:gridCol>
                <a:gridCol w="1626406">
                  <a:extLst>
                    <a:ext uri="{9D8B030D-6E8A-4147-A177-3AD203B41FA5}">
                      <a16:colId xmlns:a16="http://schemas.microsoft.com/office/drawing/2014/main" val="1292830428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nl-NL" dirty="0"/>
                        <a:t>Product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Som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3587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323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76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-7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525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-1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8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7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016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1168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59CA9E-2B24-4283-B653-66A4E5D9F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Overzicht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E4A170D-EA92-451C-B676-366106C28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818727"/>
            <a:ext cx="2816352" cy="4454056"/>
          </a:xfrm>
        </p:spPr>
        <p:txBody>
          <a:bodyPr>
            <a:normAutofit lnSpcReduction="10000"/>
          </a:bodyPr>
          <a:lstStyle/>
          <a:p>
            <a:r>
              <a:rPr lang="nl-NL" dirty="0"/>
              <a:t>Paragraaf 11.1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Paragraaf 11.2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Paragraaf 11.3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Paragraaf 11.4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4859911C-8D60-417F-9426-F0AEC3C75B7E}"/>
              </a:ext>
            </a:extLst>
          </p:cNvPr>
          <p:cNvSpPr txBox="1">
            <a:spLocks/>
          </p:cNvSpPr>
          <p:nvPr/>
        </p:nvSpPr>
        <p:spPr>
          <a:xfrm>
            <a:off x="4146947" y="1855303"/>
            <a:ext cx="6743582" cy="4797288"/>
          </a:xfrm>
          <a:prstGeom prst="rect">
            <a:avLst/>
          </a:prstGeom>
        </p:spPr>
        <p:txBody>
          <a:bodyPr vert="horz" lIns="45720" tIns="45720" rIns="45720" bIns="45720" rtlCol="0">
            <a:normAutofit fontScale="92500"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2000" i="1" dirty="0"/>
              <a:t> Huiswerk : 3, 4, 6, 7</a:t>
            </a:r>
          </a:p>
          <a:p>
            <a:r>
              <a:rPr lang="nl-NL" dirty="0"/>
              <a:t>Ontbinden in priemfactoren &amp; GGD berekenen</a:t>
            </a:r>
          </a:p>
          <a:p>
            <a:endParaRPr lang="nl-NL" dirty="0"/>
          </a:p>
          <a:p>
            <a:r>
              <a:rPr lang="nl-NL" sz="2000" i="1" dirty="0"/>
              <a:t>Huiswerk: 12, 16, 19, 20</a:t>
            </a:r>
          </a:p>
          <a:p>
            <a:r>
              <a:rPr lang="nl-NL" dirty="0"/>
              <a:t>Ontbinden van tweetermen (=Haakjes maken)</a:t>
            </a:r>
          </a:p>
          <a:p>
            <a:endParaRPr lang="nl-NL" dirty="0"/>
          </a:p>
          <a:p>
            <a:r>
              <a:rPr lang="nl-NL" sz="2000" i="1" dirty="0"/>
              <a:t>Huiswerk: 24, 25, 26, 28</a:t>
            </a:r>
          </a:p>
          <a:p>
            <a:r>
              <a:rPr lang="nl-NL" dirty="0"/>
              <a:t>Vergelijking met product = 0 oplossen</a:t>
            </a:r>
          </a:p>
          <a:p>
            <a:endParaRPr lang="nl-NL" dirty="0"/>
          </a:p>
          <a:p>
            <a:r>
              <a:rPr lang="nl-NL" sz="2000" i="1" dirty="0"/>
              <a:t>Huiswerk: 33, 34, 35, 36</a:t>
            </a:r>
          </a:p>
          <a:p>
            <a:r>
              <a:rPr lang="nl-NL" dirty="0"/>
              <a:t>Ontbinden van drietermen (=dubbele haakjes maken)</a:t>
            </a:r>
          </a:p>
        </p:txBody>
      </p:sp>
    </p:spTree>
    <p:extLst>
      <p:ext uri="{BB962C8B-B14F-4D97-AF65-F5344CB8AC3E}">
        <p14:creationId xmlns:p14="http://schemas.microsoft.com/office/powerpoint/2010/main" val="1961746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1C64C2-27CB-4E7D-82CB-B6F8049CE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Hoofdstuk 9			Hoofdstuk 11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5ABB8A8-A8EE-4992-A2EA-A410010DF1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4409263" cy="4023360"/>
          </a:xfrm>
        </p:spPr>
        <p:txBody>
          <a:bodyPr/>
          <a:lstStyle/>
          <a:p>
            <a:r>
              <a:rPr lang="nl-NL" dirty="0"/>
              <a:t>Lineaire vergelijkingen oplossen</a:t>
            </a:r>
          </a:p>
          <a:p>
            <a:r>
              <a:rPr lang="nl-NL" dirty="0"/>
              <a:t>- 1 oplossing voor x</a:t>
            </a:r>
          </a:p>
          <a:p>
            <a:r>
              <a:rPr lang="nl-NL" dirty="0"/>
              <a:t>- Balansmethode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F420A2B0-7F08-4883-AA50-A62241609667}"/>
              </a:ext>
            </a:extLst>
          </p:cNvPr>
          <p:cNvSpPr txBox="1">
            <a:spLocks/>
          </p:cNvSpPr>
          <p:nvPr/>
        </p:nvSpPr>
        <p:spPr>
          <a:xfrm>
            <a:off x="6368067" y="2286000"/>
            <a:ext cx="440926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/>
              <a:t>Kwadratische vergelijkingen oplossen</a:t>
            </a:r>
          </a:p>
          <a:p>
            <a:r>
              <a:rPr lang="nl-NL" dirty="0"/>
              <a:t>- 2 oplossingen voor x</a:t>
            </a:r>
          </a:p>
          <a:p>
            <a:r>
              <a:rPr lang="nl-NL" dirty="0"/>
              <a:t>- Ontbinden in factoren</a:t>
            </a:r>
          </a:p>
          <a:p>
            <a:pPr lvl="1"/>
            <a:r>
              <a:rPr lang="nl-NL" dirty="0"/>
              <a:t>Priemfactoren</a:t>
            </a:r>
          </a:p>
          <a:p>
            <a:pPr lvl="1"/>
            <a:r>
              <a:rPr lang="nl-NL" dirty="0"/>
              <a:t>Ontbinden 2 termen</a:t>
            </a:r>
          </a:p>
          <a:p>
            <a:pPr lvl="1"/>
            <a:r>
              <a:rPr lang="nl-NL" dirty="0"/>
              <a:t>Ontbinden 3 termen</a:t>
            </a:r>
          </a:p>
        </p:txBody>
      </p:sp>
    </p:spTree>
    <p:extLst>
      <p:ext uri="{BB962C8B-B14F-4D97-AF65-F5344CB8AC3E}">
        <p14:creationId xmlns:p14="http://schemas.microsoft.com/office/powerpoint/2010/main" val="1412483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3465BF-118F-4E29-8B0A-9B3DF7A0D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Opgave 25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038F935-857A-429E-9170-A3995598E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1742660"/>
            <a:ext cx="6768150" cy="4777409"/>
          </a:xfrm>
        </p:spPr>
        <p:txBody>
          <a:bodyPr>
            <a:normAutofit/>
          </a:bodyPr>
          <a:lstStyle/>
          <a:p>
            <a:r>
              <a:rPr lang="nl-NL" dirty="0"/>
              <a:t>A. Waar snijdt de lijn de x-as ?		</a:t>
            </a:r>
            <a:r>
              <a:rPr lang="nl-NL" dirty="0">
                <a:solidFill>
                  <a:srgbClr val="FF0000"/>
                </a:solidFill>
              </a:rPr>
              <a:t>x = 0 </a:t>
            </a:r>
            <a:r>
              <a:rPr lang="nl-NL" dirty="0"/>
              <a:t>&amp; </a:t>
            </a:r>
            <a:r>
              <a:rPr lang="nl-NL" dirty="0">
                <a:solidFill>
                  <a:srgbClr val="0070C0"/>
                </a:solidFill>
              </a:rPr>
              <a:t>x = 2</a:t>
            </a:r>
          </a:p>
          <a:p>
            <a:r>
              <a:rPr lang="nl-NL" dirty="0"/>
              <a:t>B. y = x² - 2x</a:t>
            </a:r>
          </a:p>
          <a:p>
            <a:r>
              <a:rPr lang="nl-NL" dirty="0"/>
              <a:t>Y = 0² - 2*0 = 0 – 0 = 0</a:t>
            </a:r>
          </a:p>
          <a:p>
            <a:r>
              <a:rPr lang="nl-NL" dirty="0"/>
              <a:t>Y = 2² - 2 * 2 = 4 – 4 = 0</a:t>
            </a:r>
          </a:p>
          <a:p>
            <a:r>
              <a:rPr lang="nl-NL" dirty="0"/>
              <a:t>C. Welke oplossingen heeft  x² - 2x = 0</a:t>
            </a:r>
          </a:p>
          <a:p>
            <a:r>
              <a:rPr lang="nl-NL" dirty="0"/>
              <a:t>&gt;&gt;2 oplossingen</a:t>
            </a:r>
          </a:p>
          <a:p>
            <a:r>
              <a:rPr lang="nl-NL" dirty="0"/>
              <a:t>D. </a:t>
            </a:r>
          </a:p>
          <a:p>
            <a:r>
              <a:rPr lang="nl-NL" dirty="0"/>
              <a:t>y = x² - 2x</a:t>
            </a:r>
          </a:p>
          <a:p>
            <a:r>
              <a:rPr lang="nl-NL" dirty="0"/>
              <a:t>X^2 = </a:t>
            </a:r>
            <a:r>
              <a:rPr lang="nl-NL" dirty="0">
                <a:solidFill>
                  <a:srgbClr val="7030A0"/>
                </a:solidFill>
              </a:rPr>
              <a:t>x</a:t>
            </a:r>
            <a:r>
              <a:rPr lang="nl-NL" dirty="0"/>
              <a:t>*</a:t>
            </a:r>
            <a:r>
              <a:rPr lang="nl-NL" dirty="0">
                <a:solidFill>
                  <a:srgbClr val="00B050"/>
                </a:solidFill>
              </a:rPr>
              <a:t>x</a:t>
            </a:r>
            <a:r>
              <a:rPr lang="nl-NL" dirty="0"/>
              <a:t> &amp; -2x = </a:t>
            </a:r>
            <a:r>
              <a:rPr lang="nl-NL" dirty="0">
                <a:solidFill>
                  <a:srgbClr val="0070C0"/>
                </a:solidFill>
              </a:rPr>
              <a:t>2 * </a:t>
            </a:r>
            <a:r>
              <a:rPr lang="nl-NL" dirty="0">
                <a:solidFill>
                  <a:srgbClr val="7030A0"/>
                </a:solidFill>
              </a:rPr>
              <a:t>x </a:t>
            </a:r>
            <a:r>
              <a:rPr lang="nl-NL" dirty="0">
                <a:solidFill>
                  <a:srgbClr val="0070C0"/>
                </a:solidFill>
              </a:rPr>
              <a:t>*-1</a:t>
            </a:r>
          </a:p>
          <a:p>
            <a:r>
              <a:rPr lang="nl-NL" dirty="0"/>
              <a:t>Y = </a:t>
            </a:r>
            <a:r>
              <a:rPr lang="nl-NL" dirty="0">
                <a:solidFill>
                  <a:srgbClr val="7030A0"/>
                </a:solidFill>
              </a:rPr>
              <a:t>x</a:t>
            </a:r>
            <a:r>
              <a:rPr lang="nl-NL" dirty="0"/>
              <a:t>(</a:t>
            </a:r>
            <a:r>
              <a:rPr lang="nl-NL" dirty="0">
                <a:solidFill>
                  <a:srgbClr val="00B050"/>
                </a:solidFill>
              </a:rPr>
              <a:t>x</a:t>
            </a:r>
            <a:r>
              <a:rPr lang="nl-NL" dirty="0">
                <a:solidFill>
                  <a:srgbClr val="0070C0"/>
                </a:solidFill>
              </a:rPr>
              <a:t>-2</a:t>
            </a:r>
            <a:r>
              <a:rPr lang="nl-NL" dirty="0"/>
              <a:t>) </a:t>
            </a:r>
          </a:p>
          <a:p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387DF487-F998-4AF5-94A3-C5765C88693F}"/>
              </a:ext>
            </a:extLst>
          </p:cNvPr>
          <p:cNvSpPr txBox="1"/>
          <p:nvPr/>
        </p:nvSpPr>
        <p:spPr>
          <a:xfrm>
            <a:off x="5884164" y="4581077"/>
            <a:ext cx="324678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X (x-2) = 0</a:t>
            </a:r>
          </a:p>
          <a:p>
            <a:r>
              <a:rPr lang="nl-NL" sz="2400" dirty="0"/>
              <a:t>Factoren: x &amp; (x-2)</a:t>
            </a:r>
          </a:p>
          <a:p>
            <a:r>
              <a:rPr lang="nl-NL" sz="2400" dirty="0">
                <a:solidFill>
                  <a:srgbClr val="FF0000"/>
                </a:solidFill>
              </a:rPr>
              <a:t>X = 0</a:t>
            </a:r>
            <a:r>
              <a:rPr lang="nl-NL" sz="2400" dirty="0"/>
              <a:t>	v	x – 2 = 0</a:t>
            </a:r>
          </a:p>
          <a:p>
            <a:r>
              <a:rPr lang="nl-NL" sz="2400" dirty="0"/>
              <a:t>			 +2       +2</a:t>
            </a:r>
          </a:p>
          <a:p>
            <a:r>
              <a:rPr lang="nl-NL" sz="2400" dirty="0"/>
              <a:t>			   </a:t>
            </a:r>
            <a:r>
              <a:rPr lang="nl-NL" sz="2400" dirty="0">
                <a:solidFill>
                  <a:srgbClr val="0070C0"/>
                </a:solidFill>
              </a:rPr>
              <a:t>x = 2</a:t>
            </a:r>
          </a:p>
        </p:txBody>
      </p:sp>
    </p:spTree>
    <p:extLst>
      <p:ext uri="{BB962C8B-B14F-4D97-AF65-F5344CB8AC3E}">
        <p14:creationId xmlns:p14="http://schemas.microsoft.com/office/powerpoint/2010/main" val="3866299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E2BC357-3ED8-4330-BF12-67859F2A58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7380" y="298172"/>
            <a:ext cx="9720073" cy="5917097"/>
          </a:xfrm>
        </p:spPr>
        <p:txBody>
          <a:bodyPr>
            <a:normAutofit/>
          </a:bodyPr>
          <a:lstStyle/>
          <a:p>
            <a:r>
              <a:rPr lang="nl-NL" dirty="0"/>
              <a:t>Y = 32x + 68x²</a:t>
            </a:r>
          </a:p>
          <a:p>
            <a:r>
              <a:rPr lang="nl-NL" dirty="0"/>
              <a:t>- Ontbind de formule in factoren</a:t>
            </a:r>
          </a:p>
          <a:p>
            <a:r>
              <a:rPr lang="nl-NL" dirty="0"/>
              <a:t>32x = </a:t>
            </a:r>
            <a:r>
              <a:rPr lang="nl-NL" dirty="0">
                <a:solidFill>
                  <a:srgbClr val="0070C0"/>
                </a:solidFill>
              </a:rPr>
              <a:t>2 * 2 * 2 </a:t>
            </a:r>
            <a:r>
              <a:rPr lang="nl-NL" dirty="0"/>
              <a:t>* </a:t>
            </a:r>
            <a:r>
              <a:rPr lang="nl-NL" dirty="0">
                <a:solidFill>
                  <a:srgbClr val="FF0000"/>
                </a:solidFill>
              </a:rPr>
              <a:t>2 * 2 </a:t>
            </a:r>
            <a:r>
              <a:rPr lang="nl-NL" dirty="0"/>
              <a:t>* </a:t>
            </a:r>
            <a:r>
              <a:rPr lang="nl-NL" dirty="0">
                <a:solidFill>
                  <a:srgbClr val="FF0000"/>
                </a:solidFill>
              </a:rPr>
              <a:t>x</a:t>
            </a:r>
          </a:p>
          <a:p>
            <a:r>
              <a:rPr lang="nl-NL" dirty="0"/>
              <a:t>68x² = </a:t>
            </a:r>
            <a:r>
              <a:rPr lang="nl-NL" dirty="0">
                <a:solidFill>
                  <a:srgbClr val="FF0000"/>
                </a:solidFill>
              </a:rPr>
              <a:t>2 * 2 </a:t>
            </a:r>
            <a:r>
              <a:rPr lang="nl-NL" dirty="0"/>
              <a:t>* </a:t>
            </a:r>
            <a:r>
              <a:rPr lang="nl-NL" dirty="0">
                <a:solidFill>
                  <a:srgbClr val="7030A0"/>
                </a:solidFill>
              </a:rPr>
              <a:t>17 * x </a:t>
            </a:r>
            <a:r>
              <a:rPr lang="nl-NL" dirty="0"/>
              <a:t>* </a:t>
            </a:r>
            <a:r>
              <a:rPr lang="nl-NL" dirty="0">
                <a:solidFill>
                  <a:srgbClr val="FF0000"/>
                </a:solidFill>
              </a:rPr>
              <a:t>x</a:t>
            </a:r>
          </a:p>
          <a:p>
            <a:r>
              <a:rPr lang="nl-NL" dirty="0"/>
              <a:t>GGD(32x,68x²) = 2 * 2 * x = 4x</a:t>
            </a:r>
          </a:p>
          <a:p>
            <a:r>
              <a:rPr lang="nl-NL" dirty="0"/>
              <a:t>Y = 4x (</a:t>
            </a:r>
            <a:r>
              <a:rPr lang="nl-NL" dirty="0">
                <a:solidFill>
                  <a:srgbClr val="0070C0"/>
                </a:solidFill>
              </a:rPr>
              <a:t>8</a:t>
            </a:r>
            <a:r>
              <a:rPr lang="nl-NL" dirty="0"/>
              <a:t> + </a:t>
            </a:r>
            <a:r>
              <a:rPr lang="nl-NL" dirty="0">
                <a:solidFill>
                  <a:srgbClr val="7030A0"/>
                </a:solidFill>
              </a:rPr>
              <a:t>17x</a:t>
            </a:r>
            <a:r>
              <a:rPr lang="nl-NL" dirty="0"/>
              <a:t>)</a:t>
            </a:r>
          </a:p>
          <a:p>
            <a:endParaRPr lang="nl-NL" dirty="0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5FBA1985-3271-4340-BFBE-4F4DC7B92A13}"/>
              </a:ext>
            </a:extLst>
          </p:cNvPr>
          <p:cNvSpPr txBox="1"/>
          <p:nvPr/>
        </p:nvSpPr>
        <p:spPr>
          <a:xfrm>
            <a:off x="6612835" y="477078"/>
            <a:ext cx="498281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u="sng" dirty="0"/>
              <a:t>Stappenplan</a:t>
            </a:r>
          </a:p>
          <a:p>
            <a:pPr marL="342900" indent="-342900">
              <a:buAutoNum type="arabicPeriod"/>
            </a:pPr>
            <a:r>
              <a:rPr lang="nl-NL" dirty="0"/>
              <a:t>Beide termen ontbinden in priemfactoren</a:t>
            </a:r>
          </a:p>
          <a:p>
            <a:pPr marL="342900" indent="-342900">
              <a:buAutoNum type="arabicPeriod"/>
            </a:pPr>
            <a:r>
              <a:rPr lang="nl-NL" dirty="0"/>
              <a:t>Zoek de GGD</a:t>
            </a:r>
          </a:p>
          <a:p>
            <a:pPr marL="342900" indent="-342900">
              <a:buAutoNum type="arabicPeriod"/>
            </a:pPr>
            <a:r>
              <a:rPr lang="nl-NL" dirty="0"/>
              <a:t>Zet de GGD voor de haakjes en het overgebleven deel tussen de haakjes</a:t>
            </a:r>
          </a:p>
        </p:txBody>
      </p:sp>
    </p:spTree>
    <p:extLst>
      <p:ext uri="{BB962C8B-B14F-4D97-AF65-F5344CB8AC3E}">
        <p14:creationId xmlns:p14="http://schemas.microsoft.com/office/powerpoint/2010/main" val="3920275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8EDCFF-DB3F-4CE4-92D5-914510E56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58DC67C-78F1-4DAA-9333-EE2EEA3B7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7788568" cy="4023360"/>
          </a:xfrm>
        </p:spPr>
        <p:txBody>
          <a:bodyPr>
            <a:normAutofit fontScale="92500" lnSpcReduction="20000"/>
          </a:bodyPr>
          <a:lstStyle/>
          <a:p>
            <a:r>
              <a:rPr lang="nl-NL" dirty="0"/>
              <a:t>2x (x + 5) = 0</a:t>
            </a:r>
          </a:p>
          <a:p>
            <a:r>
              <a:rPr lang="nl-NL" dirty="0"/>
              <a:t>Los op. &gt;&gt; Vind x</a:t>
            </a:r>
          </a:p>
          <a:p>
            <a:pPr marL="0" indent="0">
              <a:buNone/>
            </a:pPr>
            <a:r>
              <a:rPr lang="nl-NL" sz="2000" dirty="0">
                <a:latin typeface="Century Gothic" panose="020B0502020202020204" pitchFamily="34" charset="0"/>
              </a:rPr>
              <a:t>&gt;&gt;Het product van iets en 0 is altijd 0</a:t>
            </a:r>
          </a:p>
          <a:p>
            <a:pPr marL="0" indent="0">
              <a:buNone/>
            </a:pPr>
            <a:r>
              <a:rPr lang="nl-NL" sz="2000" dirty="0">
                <a:latin typeface="Century Gothic" panose="020B0502020202020204" pitchFamily="34" charset="0"/>
              </a:rPr>
              <a:t>	</a:t>
            </a:r>
            <a:r>
              <a:rPr lang="nl-NL" sz="2000" u="sng" dirty="0">
                <a:latin typeface="Century Gothic" panose="020B0502020202020204" pitchFamily="34" charset="0"/>
              </a:rPr>
              <a:t>&gt;&gt; Als de uitkomst 0 is, moet 1 van de factoren 0 zijn</a:t>
            </a:r>
            <a:endParaRPr lang="nl-NL" sz="2000" u="sng" dirty="0"/>
          </a:p>
          <a:p>
            <a:r>
              <a:rPr lang="nl-NL" dirty="0"/>
              <a:t>Factoren: 2x &amp; (x+5)</a:t>
            </a:r>
          </a:p>
          <a:p>
            <a:r>
              <a:rPr lang="nl-NL" dirty="0"/>
              <a:t>2x = 0		of	x + 5 = 0</a:t>
            </a:r>
          </a:p>
          <a:p>
            <a:r>
              <a:rPr lang="nl-NL" dirty="0">
                <a:highlight>
                  <a:srgbClr val="00FF00"/>
                </a:highlight>
              </a:rPr>
              <a:t>X = 0</a:t>
            </a:r>
            <a:r>
              <a:rPr lang="nl-NL" dirty="0"/>
              <a:t>		v 	</a:t>
            </a:r>
            <a:r>
              <a:rPr lang="nl-NL" dirty="0">
                <a:highlight>
                  <a:srgbClr val="FF00FF"/>
                </a:highlight>
              </a:rPr>
              <a:t>x = -5</a:t>
            </a:r>
          </a:p>
          <a:p>
            <a:endParaRPr lang="nl-NL" dirty="0"/>
          </a:p>
          <a:p>
            <a:r>
              <a:rPr lang="nl-NL" dirty="0">
                <a:highlight>
                  <a:srgbClr val="00FF00"/>
                </a:highlight>
              </a:rPr>
              <a:t>2*0 * (0+5) = 0 * 5 = 0</a:t>
            </a:r>
          </a:p>
          <a:p>
            <a:r>
              <a:rPr lang="nl-NL" dirty="0">
                <a:highlight>
                  <a:srgbClr val="FF00FF"/>
                </a:highlight>
              </a:rPr>
              <a:t>2 * -5 * (-5 + 5) = -10 * 0 = 0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10827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D4DA72-9E16-4C75-8E0B-09FCF717F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3F22027-4597-448A-97E1-F375BA1CD9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Los de vergelijking op. &gt;&gt;Wat is x ?</a:t>
            </a:r>
          </a:p>
          <a:p>
            <a:pPr marL="0" indent="0">
              <a:buNone/>
            </a:pPr>
            <a:r>
              <a:rPr lang="nl-NL" dirty="0"/>
              <a:t>0,5x * ( x – 12) = 0</a:t>
            </a:r>
          </a:p>
          <a:p>
            <a:pPr marL="0" indent="0">
              <a:buNone/>
            </a:pPr>
            <a:r>
              <a:rPr lang="nl-NL" dirty="0"/>
              <a:t>0,5x = 0	v	x – 12 = 0</a:t>
            </a:r>
          </a:p>
          <a:p>
            <a:pPr marL="0" indent="0">
              <a:buNone/>
            </a:pPr>
            <a:r>
              <a:rPr lang="nl-NL" dirty="0"/>
              <a:t>X = 0		v	x = 12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59631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205ECB-79B1-4B08-A867-9154DD149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863F2E9-DCD8-4612-B50C-75251774EA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(x + 3,6) (37 – x) = 0</a:t>
            </a:r>
          </a:p>
          <a:p>
            <a:r>
              <a:rPr lang="nl-NL" dirty="0"/>
              <a:t>X + 3,6 = 0	v	37 – x = 0</a:t>
            </a:r>
          </a:p>
          <a:p>
            <a:r>
              <a:rPr lang="nl-NL" dirty="0"/>
              <a:t>X = -3,6	v	-37          -37</a:t>
            </a:r>
          </a:p>
          <a:p>
            <a:pPr marL="0" indent="0">
              <a:buNone/>
            </a:pPr>
            <a:r>
              <a:rPr lang="nl-NL" dirty="0"/>
              <a:t>			-x = -37</a:t>
            </a:r>
          </a:p>
          <a:p>
            <a:pPr marL="0" indent="0">
              <a:buNone/>
            </a:pPr>
            <a:r>
              <a:rPr lang="nl-NL" dirty="0"/>
              <a:t>			*-1      *-1</a:t>
            </a:r>
          </a:p>
          <a:p>
            <a:pPr marL="0" indent="0">
              <a:buNone/>
            </a:pPr>
            <a:r>
              <a:rPr lang="nl-NL" dirty="0"/>
              <a:t>			x = 37</a:t>
            </a:r>
          </a:p>
          <a:p>
            <a:pPr marL="0" indent="0">
              <a:buNone/>
            </a:pPr>
            <a:r>
              <a:rPr lang="nl-NL" dirty="0" err="1"/>
              <a:t>Dusss</a:t>
            </a:r>
            <a:r>
              <a:rPr lang="nl-NL" dirty="0"/>
              <a:t> x = -3,6 v x = 37</a:t>
            </a:r>
          </a:p>
        </p:txBody>
      </p:sp>
    </p:spTree>
    <p:extLst>
      <p:ext uri="{BB962C8B-B14F-4D97-AF65-F5344CB8AC3E}">
        <p14:creationId xmlns:p14="http://schemas.microsoft.com/office/powerpoint/2010/main" val="32821836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C7B784F-9D95-4F34-8F78-01DEAF6567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7380" y="894522"/>
            <a:ext cx="9720073" cy="4023360"/>
          </a:xfrm>
        </p:spPr>
        <p:txBody>
          <a:bodyPr>
            <a:normAutofit lnSpcReduction="10000"/>
          </a:bodyPr>
          <a:lstStyle/>
          <a:p>
            <a:r>
              <a:rPr lang="nl-NL" dirty="0"/>
              <a:t>(x + 73)(9 – x) = 0</a:t>
            </a:r>
          </a:p>
          <a:p>
            <a:r>
              <a:rPr lang="nl-NL" dirty="0"/>
              <a:t>X + 73 = 0	v	9 – x = 0</a:t>
            </a:r>
          </a:p>
          <a:p>
            <a:r>
              <a:rPr lang="nl-NL" dirty="0"/>
              <a:t>X = -73	v	x = 9</a:t>
            </a:r>
          </a:p>
          <a:p>
            <a:endParaRPr lang="nl-NL" dirty="0"/>
          </a:p>
          <a:p>
            <a:r>
              <a:rPr lang="nl-NL" dirty="0"/>
              <a:t>(9 + 73) (9 – 9)</a:t>
            </a:r>
          </a:p>
          <a:p>
            <a:r>
              <a:rPr lang="nl-NL" dirty="0"/>
              <a:t>82 * 0 = 0</a:t>
            </a:r>
          </a:p>
          <a:p>
            <a:endParaRPr lang="nl-NL" dirty="0"/>
          </a:p>
          <a:p>
            <a:r>
              <a:rPr lang="nl-NL" dirty="0"/>
              <a:t>(-73 + 73)(9 - -73)</a:t>
            </a:r>
          </a:p>
          <a:p>
            <a:r>
              <a:rPr lang="nl-NL" dirty="0"/>
              <a:t>0 * …. = 0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F8E8A742-5330-4DCD-8870-8CF0B2C291DB}"/>
              </a:ext>
            </a:extLst>
          </p:cNvPr>
          <p:cNvSpPr txBox="1"/>
          <p:nvPr/>
        </p:nvSpPr>
        <p:spPr>
          <a:xfrm>
            <a:off x="6440557" y="728870"/>
            <a:ext cx="54068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Stappenplan Oplossen vergelijking met product = 0</a:t>
            </a:r>
          </a:p>
          <a:p>
            <a:pPr marL="342900" indent="-342900">
              <a:buAutoNum type="arabicPeriod"/>
            </a:pPr>
            <a:r>
              <a:rPr lang="nl-NL" dirty="0"/>
              <a:t>Schrijf de 2 factoren op</a:t>
            </a:r>
          </a:p>
          <a:p>
            <a:pPr marL="342900" indent="-342900">
              <a:buAutoNum type="arabicPeriod"/>
            </a:pPr>
            <a:r>
              <a:rPr lang="nl-NL" dirty="0"/>
              <a:t>Stel de factoren gelijk aan 0</a:t>
            </a:r>
          </a:p>
          <a:p>
            <a:pPr marL="342900" indent="-342900">
              <a:buAutoNum type="arabicPeriod"/>
            </a:pPr>
            <a:r>
              <a:rPr lang="nl-NL" dirty="0"/>
              <a:t>Los de 2 vergelijkinkjes op (met de balansmethode)</a:t>
            </a:r>
          </a:p>
          <a:p>
            <a:pPr marL="342900" indent="-342900">
              <a:buAutoNum type="arabicPeriod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171750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301</TotalTime>
  <Words>1358</Words>
  <Application>Microsoft Office PowerPoint</Application>
  <PresentationFormat>Breedbeeld</PresentationFormat>
  <Paragraphs>267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21" baseType="lpstr">
      <vt:lpstr>Century Gothic</vt:lpstr>
      <vt:lpstr>Garamond</vt:lpstr>
      <vt:lpstr>Tw Cen MT</vt:lpstr>
      <vt:lpstr>Tw Cen MT Condensed</vt:lpstr>
      <vt:lpstr>Wingdings 3</vt:lpstr>
      <vt:lpstr>Integraal</vt:lpstr>
      <vt:lpstr>Extra uitleg</vt:lpstr>
      <vt:lpstr>Overzicht</vt:lpstr>
      <vt:lpstr>Hoofdstuk 9   Hoofdstuk 11</vt:lpstr>
      <vt:lpstr>Opgave 25</vt:lpstr>
      <vt:lpstr>PowerPoint-presentatie</vt:lpstr>
      <vt:lpstr>PowerPoint-presentatie</vt:lpstr>
      <vt:lpstr>PowerPoint-presentatie</vt:lpstr>
      <vt:lpstr>PowerPoint-presentatie</vt:lpstr>
      <vt:lpstr>PowerPoint-presentatie</vt:lpstr>
      <vt:lpstr>&gt;&gt;Het product van iets en 0 is altijd 0  &gt;&gt; Als de uitkomst 0 is, moet 1 van de factoren 0 zijn </vt:lpstr>
      <vt:lpstr>Los de vergelijking op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Extra uitleg</dc:title>
  <dc:creator>Nienke Bos</dc:creator>
  <cp:lastModifiedBy>Nienke Bos</cp:lastModifiedBy>
  <cp:revision>23</cp:revision>
  <dcterms:created xsi:type="dcterms:W3CDTF">2020-05-27T08:09:26Z</dcterms:created>
  <dcterms:modified xsi:type="dcterms:W3CDTF">2020-05-29T07:39:50Z</dcterms:modified>
</cp:coreProperties>
</file>